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F0879-C89A-4C5D-A874-AF4FCCD57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936" y="1995639"/>
            <a:ext cx="8791575" cy="73160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1800" b="0" i="0" u="none" strike="noStrike" baseline="0" dirty="0">
                <a:latin typeface="Times New Roman" panose="02020603050405020304" pitchFamily="18" charset="0"/>
              </a:rPr>
            </a:b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 Master en Ciberseguridad - Universidad Católica de Murcia en colaboración con Telefónica e Eleven Paths 8va Edición. 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9D9A5A-6BDE-4EEB-96A1-A95DFFD6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9936" y="2412716"/>
            <a:ext cx="8791575" cy="1655762"/>
          </a:xfrm>
        </p:spPr>
        <p:txBody>
          <a:bodyPr/>
          <a:lstStyle/>
          <a:p>
            <a:pPr algn="ctr"/>
            <a:endParaRPr lang="en-US" sz="1800" b="0" i="0" u="none" strike="noStrike" baseline="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s-ES" sz="18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s-ES" sz="18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DISTRIBUCIÓN ORIENTADA A LA OBTENCIÓN DE INFORMACIÓN EN LA RED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4D67D3-FCC5-413F-8FC8-00878459E484}"/>
              </a:ext>
            </a:extLst>
          </p:cNvPr>
          <p:cNvSpPr txBox="1"/>
          <p:nvPr/>
        </p:nvSpPr>
        <p:spPr>
          <a:xfrm>
            <a:off x="3258422" y="3676588"/>
            <a:ext cx="609460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600" b="0" i="0" u="none" strike="noStrike" baseline="0" dirty="0">
              <a:latin typeface="Times New Roman" panose="02020603050405020304" pitchFamily="18" charset="0"/>
            </a:endParaRP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Presenta: 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JIM CÁRDENAS CRUZ </a:t>
            </a:r>
          </a:p>
          <a:p>
            <a:pPr algn="ctr"/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Tutores: 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FELIZ BREZO FERNÁNDEZ </a:t>
            </a:r>
          </a:p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YAIZA RUBIO VIÑUELA 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8B2C5A-4FF8-4490-948A-10451149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64" y="490079"/>
            <a:ext cx="3219718" cy="12970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782DA-5B43-41B8-994D-57843C1A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08" y="6137162"/>
            <a:ext cx="3322749" cy="5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01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48" y="138419"/>
            <a:ext cx="3036303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instaladas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5020972" y="2998681"/>
            <a:ext cx="1677289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Social </a:t>
            </a:r>
            <a:r>
              <a:rPr lang="en-US" sz="1600" b="1" dirty="0" err="1"/>
              <a:t>pwned</a:t>
            </a:r>
            <a:endParaRPr lang="en-US" sz="3200" b="1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016567" y="577440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f</a:t>
            </a:r>
            <a:r>
              <a:rPr lang="en-US" dirty="0" err="1"/>
              <a:t>isherman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662084" y="584095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profil3r</a:t>
            </a:r>
            <a:endParaRPr lang="en-US" sz="32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8C9CE0-4FDC-47A7-BB9D-E9736566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83589"/>
            <a:ext cx="5022761" cy="14721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D4BEF4-A9FD-4E7F-90AA-68ECD197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4" y="1400318"/>
            <a:ext cx="5022761" cy="13553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8882252-507D-4B85-8A15-5F24093C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005" y="3520065"/>
            <a:ext cx="5849224" cy="2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9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177" y="155197"/>
            <a:ext cx="4037646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web en </a:t>
            </a:r>
            <a:r>
              <a:rPr lang="en-US" sz="1800" b="1" i="0" u="none" strike="noStrike" baseline="0" dirty="0" err="1"/>
              <a:t>marcadores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550763" y="577440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shodan</a:t>
            </a:r>
            <a:endParaRPr lang="en-US" sz="3200" b="1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016567" y="577440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robtex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550763" y="3142376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C006AD-8EAF-4F6B-A86D-5029A119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82" y="1101516"/>
            <a:ext cx="4616242" cy="20128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48A401-27FA-4AF2-A652-70B7F34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95" y="6264212"/>
            <a:ext cx="4842456" cy="36965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CC63CDE-8AC2-4260-9DE4-02EF84FCEC11}"/>
              </a:ext>
            </a:extLst>
          </p:cNvPr>
          <p:cNvSpPr txBox="1">
            <a:spLocks/>
          </p:cNvSpPr>
          <p:nvPr/>
        </p:nvSpPr>
        <p:spPr>
          <a:xfrm>
            <a:off x="5296253" y="5690965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Spiderfoor</a:t>
            </a:r>
            <a:r>
              <a:rPr lang="es-PE" dirty="0"/>
              <a:t> </a:t>
            </a:r>
            <a:r>
              <a:rPr lang="es-PE" dirty="0" err="1"/>
              <a:t>hx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24E93C1-D4F2-454E-B40C-C76F8359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723" y="1072850"/>
            <a:ext cx="5119944" cy="204156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BA2C6BA-ED93-4D10-989A-9984DC699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42" y="3687660"/>
            <a:ext cx="4616242" cy="1980816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98E521A-6ECE-4D3E-BFEB-5214EF8415FA}"/>
              </a:ext>
            </a:extLst>
          </p:cNvPr>
          <p:cNvSpPr txBox="1">
            <a:spLocks/>
          </p:cNvSpPr>
          <p:nvPr/>
        </p:nvSpPr>
        <p:spPr>
          <a:xfrm>
            <a:off x="1906207" y="3153620"/>
            <a:ext cx="300974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Geosocial </a:t>
            </a:r>
            <a:r>
              <a:rPr lang="es-PE" dirty="0" err="1"/>
              <a:t>footprint</a:t>
            </a:r>
            <a:endParaRPr lang="en-U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B4969DF-AF39-4FA0-AB49-4AC57669D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859" y="3761272"/>
            <a:ext cx="5275671" cy="1643070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A6FCED1C-A7DC-4745-9383-B22182534631}"/>
              </a:ext>
            </a:extLst>
          </p:cNvPr>
          <p:cNvSpPr txBox="1">
            <a:spLocks/>
          </p:cNvSpPr>
          <p:nvPr/>
        </p:nvSpPr>
        <p:spPr>
          <a:xfrm>
            <a:off x="7475033" y="3188025"/>
            <a:ext cx="300974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Metashield Clean-up Online </a:t>
            </a:r>
          </a:p>
        </p:txBody>
      </p:sp>
    </p:spTree>
    <p:extLst>
      <p:ext uri="{BB962C8B-B14F-4D97-AF65-F5344CB8AC3E}">
        <p14:creationId xmlns:p14="http://schemas.microsoft.com/office/powerpoint/2010/main" val="15188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177" y="155197"/>
            <a:ext cx="4037646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web en </a:t>
            </a:r>
            <a:r>
              <a:rPr lang="en-US" sz="1800" b="1" i="0" u="none" strike="noStrike" baseline="0" dirty="0" err="1"/>
              <a:t>marcadores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248759" y="577440"/>
            <a:ext cx="1769568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Mr </a:t>
            </a:r>
            <a:r>
              <a:rPr lang="en-US" sz="1600" b="1" dirty="0" err="1"/>
              <a:t>looquer</a:t>
            </a:r>
            <a:endParaRPr lang="en-US" sz="3200" b="1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016567" y="577440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censys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550763" y="3142376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98E521A-6ECE-4D3E-BFEB-5214EF8415FA}"/>
              </a:ext>
            </a:extLst>
          </p:cNvPr>
          <p:cNvSpPr txBox="1">
            <a:spLocks/>
          </p:cNvSpPr>
          <p:nvPr/>
        </p:nvSpPr>
        <p:spPr>
          <a:xfrm>
            <a:off x="2191432" y="3142375"/>
            <a:ext cx="143261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Flightaware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6FCED1C-A7DC-4745-9383-B22182534631}"/>
              </a:ext>
            </a:extLst>
          </p:cNvPr>
          <p:cNvSpPr txBox="1">
            <a:spLocks/>
          </p:cNvSpPr>
          <p:nvPr/>
        </p:nvSpPr>
        <p:spPr>
          <a:xfrm>
            <a:off x="7962297" y="3138878"/>
            <a:ext cx="1211323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lampyre</a:t>
            </a:r>
            <a:endParaRPr lang="en-US" dirty="0"/>
          </a:p>
        </p:txBody>
      </p:sp>
      <p:pic>
        <p:nvPicPr>
          <p:cNvPr id="9218" name="Picture 2" descr="134.209.226.211 - Censys">
            <a:extLst>
              <a:ext uri="{FF2B5EF4-FFF2-40B4-BE49-F238E27FC236}">
                <a16:creationId xmlns:a16="http://schemas.microsoft.com/office/drawing/2014/main" id="{1A523545-A9B6-43F6-B40D-9082812F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883" y="1275194"/>
            <a:ext cx="4324525" cy="12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r Looquer - Vivero de Empresas de Móstoles">
            <a:extLst>
              <a:ext uri="{FF2B5EF4-FFF2-40B4-BE49-F238E27FC236}">
                <a16:creationId xmlns:a16="http://schemas.microsoft.com/office/drawing/2014/main" id="{3F974F3C-8F01-4AED-AB3F-4BD567DC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59" y="1150687"/>
            <a:ext cx="3905555" cy="18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lightAware - Rastreador de vuelos / Estado de vuelos">
            <a:extLst>
              <a:ext uri="{FF2B5EF4-FFF2-40B4-BE49-F238E27FC236}">
                <a16:creationId xmlns:a16="http://schemas.microsoft.com/office/drawing/2014/main" id="{2248CA60-46A5-4105-A341-6E9B3E23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48" y="3712125"/>
            <a:ext cx="3810466" cy="214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Lampyre - Home | Facebook">
            <a:extLst>
              <a:ext uri="{FF2B5EF4-FFF2-40B4-BE49-F238E27FC236}">
                <a16:creationId xmlns:a16="http://schemas.microsoft.com/office/drawing/2014/main" id="{22B553CD-6EE7-404A-8986-12E11816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82" y="38087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98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177" y="155197"/>
            <a:ext cx="4037646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web en </a:t>
            </a:r>
            <a:r>
              <a:rPr lang="en-US" sz="1800" b="1" i="0" u="none" strike="noStrike" baseline="0" dirty="0" err="1"/>
              <a:t>marcadores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464400" y="643153"/>
            <a:ext cx="1769568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Builtwith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sz="3200" b="1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7748120" y="577440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Searchcode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550763" y="3142376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98E521A-6ECE-4D3E-BFEB-5214EF8415FA}"/>
              </a:ext>
            </a:extLst>
          </p:cNvPr>
          <p:cNvSpPr txBox="1">
            <a:spLocks/>
          </p:cNvSpPr>
          <p:nvPr/>
        </p:nvSpPr>
        <p:spPr>
          <a:xfrm>
            <a:off x="2476087" y="3428998"/>
            <a:ext cx="143261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zoomeye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6FCED1C-A7DC-4745-9383-B22182534631}"/>
              </a:ext>
            </a:extLst>
          </p:cNvPr>
          <p:cNvSpPr txBox="1">
            <a:spLocks/>
          </p:cNvSpPr>
          <p:nvPr/>
        </p:nvSpPr>
        <p:spPr>
          <a:xfrm>
            <a:off x="7748120" y="3428999"/>
            <a:ext cx="159276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DnsDumpster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4A51FE-68CD-4284-B214-CA58FEDB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10" y="1150687"/>
            <a:ext cx="3801696" cy="2206230"/>
          </a:xfrm>
          <a:prstGeom prst="rect">
            <a:avLst/>
          </a:prstGeom>
        </p:spPr>
      </p:pic>
      <p:pic>
        <p:nvPicPr>
          <p:cNvPr id="12290" name="Picture 2" descr="Búsqueda de tecnología BuiltWith">
            <a:extLst>
              <a:ext uri="{FF2B5EF4-FFF2-40B4-BE49-F238E27FC236}">
                <a16:creationId xmlns:a16="http://schemas.microsoft.com/office/drawing/2014/main" id="{331E6127-B23B-434E-82F6-3A2FC21D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62" y="132974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7A7BFB-EEB7-4B21-A532-B1CAD75B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87" y="3972184"/>
            <a:ext cx="4591385" cy="24040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910A7E-70AB-4509-96AA-81B46A1D7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360" y="3972184"/>
            <a:ext cx="5499196" cy="23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177" y="155197"/>
            <a:ext cx="4037646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web en </a:t>
            </a:r>
            <a:r>
              <a:rPr lang="en-US" sz="1800" b="1" i="0" u="none" strike="noStrike" baseline="0" dirty="0" err="1"/>
              <a:t>marcadores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100841" y="660636"/>
            <a:ext cx="218310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Wayback machine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033346" y="694540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ipinfo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550763" y="3142376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98E521A-6ECE-4D3E-BFEB-5214EF8415FA}"/>
              </a:ext>
            </a:extLst>
          </p:cNvPr>
          <p:cNvSpPr txBox="1">
            <a:spLocks/>
          </p:cNvSpPr>
          <p:nvPr/>
        </p:nvSpPr>
        <p:spPr>
          <a:xfrm>
            <a:off x="2371097" y="3428998"/>
            <a:ext cx="143261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Central ops</a:t>
            </a:r>
            <a:r>
              <a:rPr lang="en-US" sz="1800" b="0" i="0" u="none" strike="noStrike" baseline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6FCED1C-A7DC-4745-9383-B22182534631}"/>
              </a:ext>
            </a:extLst>
          </p:cNvPr>
          <p:cNvSpPr txBox="1">
            <a:spLocks/>
          </p:cNvSpPr>
          <p:nvPr/>
        </p:nvSpPr>
        <p:spPr>
          <a:xfrm>
            <a:off x="8114823" y="3359092"/>
            <a:ext cx="159276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imgops</a:t>
            </a:r>
            <a:endParaRPr lang="en-US" dirty="0"/>
          </a:p>
        </p:txBody>
      </p:sp>
      <p:pic>
        <p:nvPicPr>
          <p:cNvPr id="13314" name="Picture 2" descr="The Wayback Machine: Fighting Digital Extinction in New Ways - Internet  Archive Blogs">
            <a:extLst>
              <a:ext uri="{FF2B5EF4-FFF2-40B4-BE49-F238E27FC236}">
                <a16:creationId xmlns:a16="http://schemas.microsoft.com/office/drawing/2014/main" id="{91077D1E-5D43-4034-9CA1-2F88CC1E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91" y="1320358"/>
            <a:ext cx="4142985" cy="165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109.208.28.0/23 Netblock Details - Orange S.A. - IPinfo.io">
            <a:extLst>
              <a:ext uri="{FF2B5EF4-FFF2-40B4-BE49-F238E27FC236}">
                <a16:creationId xmlns:a16="http://schemas.microsoft.com/office/drawing/2014/main" id="{4DA51C0E-14BD-42B6-A464-A2315C4C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77" y="1433863"/>
            <a:ext cx="39052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4A3AF1-8C9E-4A14-AC82-B8C02F63D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83262"/>
            <a:ext cx="4945487" cy="148508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272D798-36B3-46B1-B694-A45F92276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714" y="4288867"/>
            <a:ext cx="33813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177" y="155197"/>
            <a:ext cx="4037646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web en </a:t>
            </a:r>
            <a:r>
              <a:rPr lang="en-US" sz="1800" b="1" i="0" u="none" strike="noStrike" baseline="0" dirty="0" err="1"/>
              <a:t>marcadores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5547791" y="850870"/>
            <a:ext cx="218310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Whotwi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550763" y="3142376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6FCED1C-A7DC-4745-9383-B22182534631}"/>
              </a:ext>
            </a:extLst>
          </p:cNvPr>
          <p:cNvSpPr txBox="1">
            <a:spLocks/>
          </p:cNvSpPr>
          <p:nvPr/>
        </p:nvSpPr>
        <p:spPr>
          <a:xfrm>
            <a:off x="5547791" y="3428999"/>
            <a:ext cx="159276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Urlscan.io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06B3C7-81A3-4E94-8B08-DC8C3B63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12" y="1367181"/>
            <a:ext cx="4264511" cy="19296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011F28-A05E-4189-83FB-19ADA9D54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0" y="4164962"/>
            <a:ext cx="9375820" cy="20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2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929CC-3973-4A52-AB1C-E63F2EA9E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80" y="3513506"/>
            <a:ext cx="7089840" cy="13674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PE" dirty="0"/>
              <a:t>Pausa para exponer el Script y casos prácticos (uso de las herramientas) del uso del .ova</a:t>
            </a:r>
            <a:endParaRPr lang="en-US" dirty="0"/>
          </a:p>
        </p:txBody>
      </p:sp>
      <p:pic>
        <p:nvPicPr>
          <p:cNvPr id="14338" name="Picture 2" descr="Pause/Break: La tecla olvidada">
            <a:extLst>
              <a:ext uri="{FF2B5EF4-FFF2-40B4-BE49-F238E27FC236}">
                <a16:creationId xmlns:a16="http://schemas.microsoft.com/office/drawing/2014/main" id="{1528A7FD-8146-4032-BABB-FB2C363A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68" y="1895912"/>
            <a:ext cx="2077064" cy="13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85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C4801-812A-4AEB-85AE-11C735EE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CONCLUSIONES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D126B6-9729-450E-B847-ADFEEA73B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64458"/>
          </a:xfrm>
        </p:spPr>
        <p:txBody>
          <a:bodyPr/>
          <a:lstStyle/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Las herramientas fueron probadas y todas funcionan correctamente, por tanto también se logró construir el fichero .ova con todas las herramientas descritas. </a:t>
            </a:r>
          </a:p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Se pudo crear el script de instalación y probarlo, de modo que las herramientas se instalan de forma satisfactoria, por lo que se logró completar satisfactoriamente el catálogo del presente proyecto. </a:t>
            </a:r>
          </a:p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Se brindo la información básica para el entendimiento y uso de cada una de las herramientas y donde se encuentran dentro del fichero creado.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7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405" y="156595"/>
            <a:ext cx="1845068" cy="573247"/>
          </a:xfrm>
        </p:spPr>
        <p:txBody>
          <a:bodyPr/>
          <a:lstStyle/>
          <a:p>
            <a:r>
              <a:rPr lang="en-US" sz="1800" b="1" i="0" u="none" strike="noStrike" baseline="0" dirty="0"/>
              <a:t>INTRODUCCIÓN 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A3A4-D24B-4AAE-8927-45D8E0F2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016" y="729842"/>
            <a:ext cx="5603846" cy="583034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Los datos que se encuentran en la web son abundantes, al punto de que ni siquiera una persona puede llegar a imaginar todo lo que podría encontrar en la web </a:t>
            </a:r>
          </a:p>
          <a:p>
            <a:pPr algn="ctr"/>
            <a:r>
              <a:rPr lang="es-ES" sz="1800" dirty="0">
                <a:latin typeface="Times New Roman" panose="02020603050405020304" pitchFamily="18" charset="0"/>
              </a:rPr>
              <a:t>G</a:t>
            </a: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racias a OSINT, las herramientas que se ofrecen y las tácticas adecuadas, se puede facilitar un poco este arduo trabajo.</a:t>
            </a:r>
          </a:p>
          <a:p>
            <a:pPr algn="ctr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Para poder realizar con éxito estas búsquedas se deberá tener un plan y/o estrategia a seguir para que de este modo los esfuerzos realizados no sean inútiles o los resultados sean poco relevantes, de modo que no conduzca al agotamiento o perdida de interés en el camino. </a:t>
            </a:r>
          </a:p>
          <a:p>
            <a:pPr algn="ctr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En el presente trabajo se propone una distribución en Ubuntu donde se recopilan herramientas de OSINT, previamente probadas y analizadas, para así poder facilitar la búsqueda inteligente en fuentes abiertas, se proporcionará un script para poder realizar la instalación en cualquier distribución limpia de Ubuntu así como la imagen OVA.</a:t>
            </a:r>
            <a:endParaRPr lang="en-US" dirty="0"/>
          </a:p>
        </p:txBody>
      </p:sp>
      <p:pic>
        <p:nvPicPr>
          <p:cNvPr id="1026" name="Picture 2" descr="Introducción a Inteligencia de Fuente Abierta - OSINT | Alonso Caballero /  ReYDeS">
            <a:extLst>
              <a:ext uri="{FF2B5EF4-FFF2-40B4-BE49-F238E27FC236}">
                <a16:creationId xmlns:a16="http://schemas.microsoft.com/office/drawing/2014/main" id="{803B6E19-08F9-4CA6-8B7D-C62DE781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98" y="1979016"/>
            <a:ext cx="5057322" cy="269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91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584" y="156595"/>
            <a:ext cx="2717522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PROBLEMA OBJETO  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A3A4-D24B-4AAE-8927-45D8E0F2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627" y="880844"/>
            <a:ext cx="10293290" cy="2548156"/>
          </a:xfrm>
        </p:spPr>
        <p:txBody>
          <a:bodyPr>
            <a:normAutofit/>
          </a:bodyPr>
          <a:lstStyle/>
          <a:p>
            <a:pPr algn="just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Al momento de conocer más a fondo OSINT, me pude dar cuenta de la problemática que tenía en cuanto a mi ambiente laboral, ciberseguridad para bancos en Sudamérica, esta problemática se rige en mayor nivel a la búsqueda diaria de datos sobre Cibercriminales (que realizan ataques phishing u otros tipos de ataques a los usuarios de los bancos) y toda la información que se debe analizar, lo cual conlleva al uso diario de herramientas que ofrece OSINT, esta problemática en mayor nivel genera la siguiente pregunta: </a:t>
            </a:r>
          </a:p>
          <a:p>
            <a:pPr marL="0" indent="0" algn="just">
              <a:buNone/>
            </a:pPr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¿Se puede extraer todos los datos de un Cibercriminal o relacionados, sin el uso de herramientas de OSINT? </a:t>
            </a:r>
            <a:endParaRPr lang="en-US" dirty="0"/>
          </a:p>
        </p:txBody>
      </p:sp>
      <p:pic>
        <p:nvPicPr>
          <p:cNvPr id="2050" name="Picture 2" descr="Dejar atrás el malware: 6 nuevas formas en que los cibercriminales atacarán  este 2019 - IT Masters Mag">
            <a:extLst>
              <a:ext uri="{FF2B5EF4-FFF2-40B4-BE49-F238E27FC236}">
                <a16:creationId xmlns:a16="http://schemas.microsoft.com/office/drawing/2014/main" id="{D3968F22-4B09-4795-8417-2A22B0DD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573" y="3429000"/>
            <a:ext cx="4844853" cy="302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64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06" y="156595"/>
            <a:ext cx="4806892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OBJETIVOs DEL PROYECTO </a:t>
            </a:r>
            <a:r>
              <a:rPr lang="en-US" sz="1800" b="1" i="0" u="none" strike="noStrike" baseline="0" dirty="0"/>
              <a:t> 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A3A4-D24B-4AAE-8927-45D8E0F2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30" y="971025"/>
            <a:ext cx="5603846" cy="2265028"/>
          </a:xfrm>
        </p:spPr>
        <p:txBody>
          <a:bodyPr>
            <a:normAutofit/>
          </a:bodyPr>
          <a:lstStyle/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El objetivo principal a alcanzar en este proyecto final, es de poder analizar, probar y juntar las herramientas OSINT en una distribución limpia de Ubuntu y entregar un fichero .ova que facilite el uso de dichas herramientas, para para poder realizar la búsqueda de información de forma eficiente. </a:t>
            </a:r>
            <a:endParaRPr lang="en-US" dirty="0"/>
          </a:p>
        </p:txBody>
      </p:sp>
      <p:pic>
        <p:nvPicPr>
          <p:cNvPr id="3074" name="Picture 2" descr="Ubuntu y Kubuntu, las más populares de la familia">
            <a:extLst>
              <a:ext uri="{FF2B5EF4-FFF2-40B4-BE49-F238E27FC236}">
                <a16:creationId xmlns:a16="http://schemas.microsoft.com/office/drawing/2014/main" id="{F40BF556-1FB5-4D83-A653-9AB699ED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862" y="971025"/>
            <a:ext cx="3271269" cy="21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0C13555-A135-461B-BD9B-BE3D8665C0B0}"/>
              </a:ext>
            </a:extLst>
          </p:cNvPr>
          <p:cNvSpPr txBox="1">
            <a:spLocks/>
          </p:cNvSpPr>
          <p:nvPr/>
        </p:nvSpPr>
        <p:spPr>
          <a:xfrm>
            <a:off x="5785607" y="3818733"/>
            <a:ext cx="5603846" cy="2265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Brindar un script que se pueda correr sobre una distribución limpia de Ubuntu, esto permitirá la instalación de todas las herramientas del catálogo (que requieran instalación). </a:t>
            </a:r>
          </a:p>
          <a:p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Brindar información de las herramientas, como usarlas y categorizarlas por el tipo de datos que se puede obtener de cada una de ellas. </a:t>
            </a:r>
            <a:endParaRPr lang="en-US" dirty="0"/>
          </a:p>
        </p:txBody>
      </p:sp>
      <p:pic>
        <p:nvPicPr>
          <p:cNvPr id="3076" name="Picture 4" descr="OSINT, cómo obtener inteligencia explotando fuentes de información -  Noticias Defensa CIBERSEGURIDAD">
            <a:extLst>
              <a:ext uri="{FF2B5EF4-FFF2-40B4-BE49-F238E27FC236}">
                <a16:creationId xmlns:a16="http://schemas.microsoft.com/office/drawing/2014/main" id="{1C44993B-41B8-47CA-B5B1-1415885D6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3330429"/>
            <a:ext cx="3273151" cy="309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5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441" y="869660"/>
            <a:ext cx="1199116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hIPOTESIS</a:t>
            </a:r>
            <a:endParaRPr lang="en-U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A3A4-D24B-4AAE-8927-45D8E0F2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343" y="2323751"/>
            <a:ext cx="7533313" cy="2374084"/>
          </a:xfrm>
        </p:spPr>
        <p:txBody>
          <a:bodyPr>
            <a:normAutofit/>
          </a:bodyPr>
          <a:lstStyle/>
          <a:p>
            <a:pPr algn="just"/>
            <a:r>
              <a:rPr lang="es-ES" sz="1800" b="0" i="0" u="none" strike="noStrike" baseline="0" dirty="0">
                <a:latin typeface="Times New Roman" panose="02020603050405020304" pitchFamily="18" charset="0"/>
              </a:rPr>
              <a:t>La distribución que poseerá las herramientas de OSINT, por su entendimiento y su fácil instalación, como finalidad tendrá que poder facilitar el trabajo a los usuarios (estos usuarios no necesariamente deben poseer mucho conocimiento en ciberseguridad), que requieran el uso de herramientas OSINT y así poder usar esta distribución de manera efectiva y eficaz.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5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48" y="138419"/>
            <a:ext cx="3036303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instaladas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475263" y="418051"/>
            <a:ext cx="1224282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Recon-ng</a:t>
            </a:r>
            <a:endParaRPr lang="en-US" sz="32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ACAB88-943F-4149-8DB3-45A2C528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73" y="857073"/>
            <a:ext cx="4367580" cy="233182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039447" y="426439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Harvester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BFAB3F6-F911-43A2-BAC3-A35C5A4E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51" y="882240"/>
            <a:ext cx="5412666" cy="232086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550764" y="3187406"/>
            <a:ext cx="1073280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maltego</a:t>
            </a:r>
            <a:endParaRPr lang="en-US" sz="3200" b="1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933FCD-E229-4C8A-B5C9-45B7B3DD836E}"/>
              </a:ext>
            </a:extLst>
          </p:cNvPr>
          <p:cNvSpPr txBox="1">
            <a:spLocks/>
          </p:cNvSpPr>
          <p:nvPr/>
        </p:nvSpPr>
        <p:spPr>
          <a:xfrm>
            <a:off x="8416954" y="3142376"/>
            <a:ext cx="1224282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Sherlock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sz="3200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ADBF1EE-EA5D-4ECE-BCFD-8EE8BE97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40" y="3616736"/>
            <a:ext cx="4120727" cy="315258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F01B538-1436-4FF3-B248-7913BC7A0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100" y="3616736"/>
            <a:ext cx="4941367" cy="30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48" y="138419"/>
            <a:ext cx="3036303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instaladas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684987" y="408261"/>
            <a:ext cx="804832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Nmap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039447" y="426439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OSRFramework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684987" y="3303737"/>
            <a:ext cx="804832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OSI.IG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933FCD-E229-4C8A-B5C9-45B7B3DD836E}"/>
              </a:ext>
            </a:extLst>
          </p:cNvPr>
          <p:cNvSpPr txBox="1">
            <a:spLocks/>
          </p:cNvSpPr>
          <p:nvPr/>
        </p:nvSpPr>
        <p:spPr>
          <a:xfrm>
            <a:off x="8567953" y="3128189"/>
            <a:ext cx="869659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Twint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 </a:t>
            </a:r>
            <a:endParaRPr lang="en-US" sz="3200" b="1" dirty="0"/>
          </a:p>
        </p:txBody>
      </p:sp>
      <p:pic>
        <p:nvPicPr>
          <p:cNvPr id="4098" name="Picture 2" descr="Cómo usar el comando nmap | EXTASSIS NETwork Tutoriales">
            <a:extLst>
              <a:ext uri="{FF2B5EF4-FFF2-40B4-BE49-F238E27FC236}">
                <a16:creationId xmlns:a16="http://schemas.microsoft.com/office/drawing/2014/main" id="{41A8E914-C06B-4537-8B7E-511FB1C6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14" y="907009"/>
            <a:ext cx="4512577" cy="23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si.Ig - Recopilación de Información de Instagram - Hacking y Mas">
            <a:extLst>
              <a:ext uri="{FF2B5EF4-FFF2-40B4-BE49-F238E27FC236}">
                <a16:creationId xmlns:a16="http://schemas.microsoft.com/office/drawing/2014/main" id="{62F039C2-755A-4ED7-9C7C-E29CE431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5" y="3904610"/>
            <a:ext cx="4779933" cy="18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wint: Twitter Scraping Without Twitter's API | by Basil K Jose | Medium">
            <a:extLst>
              <a:ext uri="{FF2B5EF4-FFF2-40B4-BE49-F238E27FC236}">
                <a16:creationId xmlns:a16="http://schemas.microsoft.com/office/drawing/2014/main" id="{68565513-D2FF-4E28-9104-F16FEB56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833" y="3701436"/>
            <a:ext cx="4219897" cy="23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40C981-AA2C-4B45-9E3B-01667E1E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245" y="934634"/>
            <a:ext cx="2197071" cy="23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5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48" y="138419"/>
            <a:ext cx="3036303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instaladas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499920" y="670747"/>
            <a:ext cx="1006678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SUBIST3R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349839" y="3278566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KATANA-DS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273417" y="3303737"/>
            <a:ext cx="145968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METAGOOFIL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933FCD-E229-4C8A-B5C9-45B7B3DD836E}"/>
              </a:ext>
            </a:extLst>
          </p:cNvPr>
          <p:cNvSpPr txBox="1">
            <a:spLocks/>
          </p:cNvSpPr>
          <p:nvPr/>
        </p:nvSpPr>
        <p:spPr>
          <a:xfrm>
            <a:off x="8548383" y="670746"/>
            <a:ext cx="1006678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DMitry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  </a:t>
            </a:r>
            <a:endParaRPr lang="en-US" sz="3200" b="1" dirty="0"/>
          </a:p>
        </p:txBody>
      </p:sp>
      <p:pic>
        <p:nvPicPr>
          <p:cNvPr id="7170" name="Picture 2" descr="Analizando metadatos con Metagoofil">
            <a:extLst>
              <a:ext uri="{FF2B5EF4-FFF2-40B4-BE49-F238E27FC236}">
                <a16:creationId xmlns:a16="http://schemas.microsoft.com/office/drawing/2014/main" id="{AD536689-746F-4C2A-AFED-FC0FF8F2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25" y="3876984"/>
            <a:ext cx="4063155" cy="264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7938D9-B45D-490A-88FC-0B56B59B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00" y="1203074"/>
            <a:ext cx="5048518" cy="14526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83C656-C310-4323-9C1D-17C2CBEC2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584" y="3876984"/>
            <a:ext cx="5508395" cy="26437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EF3E4F-F26B-45DC-9BD5-88C230EBA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4" y="1183718"/>
            <a:ext cx="4713902" cy="20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1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74C3D-26B6-426B-A625-58A683B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848" y="138419"/>
            <a:ext cx="3036303" cy="573247"/>
          </a:xfrm>
        </p:spPr>
        <p:txBody>
          <a:bodyPr>
            <a:normAutofit/>
          </a:bodyPr>
          <a:lstStyle/>
          <a:p>
            <a:r>
              <a:rPr lang="en-US" sz="1800" b="1" i="0" u="none" strike="noStrike" baseline="0" dirty="0"/>
              <a:t>Herramientas instaladas</a:t>
            </a:r>
            <a:endParaRPr lang="en-U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155F539-5514-4EC3-AC4F-076FD6E31628}"/>
              </a:ext>
            </a:extLst>
          </p:cNvPr>
          <p:cNvSpPr txBox="1">
            <a:spLocks/>
          </p:cNvSpPr>
          <p:nvPr/>
        </p:nvSpPr>
        <p:spPr>
          <a:xfrm>
            <a:off x="2827091" y="1123752"/>
            <a:ext cx="1006678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err="1"/>
              <a:t>infoga</a:t>
            </a:r>
            <a:endParaRPr lang="en-US" sz="1600" b="1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11CD6A4-270E-4284-998F-F7E80CB5783C}"/>
              </a:ext>
            </a:extLst>
          </p:cNvPr>
          <p:cNvSpPr txBox="1">
            <a:spLocks/>
          </p:cNvSpPr>
          <p:nvPr/>
        </p:nvSpPr>
        <p:spPr>
          <a:xfrm>
            <a:off x="8341450" y="3688105"/>
            <a:ext cx="1926674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dnsmap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570F83-809E-478A-8CC2-B890BCCC93B8}"/>
              </a:ext>
            </a:extLst>
          </p:cNvPr>
          <p:cNvSpPr txBox="1">
            <a:spLocks/>
          </p:cNvSpPr>
          <p:nvPr/>
        </p:nvSpPr>
        <p:spPr>
          <a:xfrm>
            <a:off x="2827091" y="3763607"/>
            <a:ext cx="906011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600" b="1" cap="all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ghunt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4933FCD-E229-4C8A-B5C9-45B7B3DD836E}"/>
              </a:ext>
            </a:extLst>
          </p:cNvPr>
          <p:cNvSpPr txBox="1">
            <a:spLocks/>
          </p:cNvSpPr>
          <p:nvPr/>
        </p:nvSpPr>
        <p:spPr>
          <a:xfrm>
            <a:off x="8539994" y="1150476"/>
            <a:ext cx="1006678" cy="573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H8mail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   </a:t>
            </a:r>
            <a:endParaRPr lang="en-US" sz="32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C3969B-382F-4049-A1D4-A95795F8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9" y="4727921"/>
            <a:ext cx="3433763" cy="923925"/>
          </a:xfrm>
          <a:prstGeom prst="rect">
            <a:avLst/>
          </a:prstGeom>
        </p:spPr>
      </p:pic>
      <p:pic>
        <p:nvPicPr>
          <p:cNvPr id="8194" name="Picture 2" descr="Infoga - Recopilación de información por correo electrónico - Seguridad de  la información">
            <a:extLst>
              <a:ext uri="{FF2B5EF4-FFF2-40B4-BE49-F238E27FC236}">
                <a16:creationId xmlns:a16="http://schemas.microsoft.com/office/drawing/2014/main" id="{3C976C61-6732-4272-BCC9-9EE29C0F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35" y="1620602"/>
            <a:ext cx="3703390" cy="19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955B771-88FA-48F6-950C-A7CC09336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72" y="1663189"/>
            <a:ext cx="4410322" cy="179882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3EA374-F6DB-4372-B2AD-2EE7C18CE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109" y="4258788"/>
            <a:ext cx="3665096" cy="17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1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68</TotalTime>
  <Words>677</Words>
  <Application>Microsoft Office PowerPoint</Application>
  <PresentationFormat>Panorámica</PresentationFormat>
  <Paragraphs>77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Tw Cen MT</vt:lpstr>
      <vt:lpstr>Circuito</vt:lpstr>
      <vt:lpstr>  Master en Ciberseguridad - Universidad Católica de Murcia en colaboración con Telefónica e Eleven Paths 8va Edición. </vt:lpstr>
      <vt:lpstr>INTRODUCCIÓN </vt:lpstr>
      <vt:lpstr>PROBLEMA OBJETO  </vt:lpstr>
      <vt:lpstr>OBJETIVOs DEL PROYECTO  </vt:lpstr>
      <vt:lpstr>hIPOTESIS</vt:lpstr>
      <vt:lpstr>Herramientas instaladas</vt:lpstr>
      <vt:lpstr>Herramientas instaladas</vt:lpstr>
      <vt:lpstr>Herramientas instaladas</vt:lpstr>
      <vt:lpstr>Herramientas instaladas</vt:lpstr>
      <vt:lpstr>Herramientas instaladas</vt:lpstr>
      <vt:lpstr>Herramientas web en marcadores</vt:lpstr>
      <vt:lpstr>Herramientas web en marcadores</vt:lpstr>
      <vt:lpstr>Herramientas web en marcadores</vt:lpstr>
      <vt:lpstr>Herramientas web en marcadores</vt:lpstr>
      <vt:lpstr>Herramientas web en marcadores</vt:lpstr>
      <vt:lpstr>Presentación de PowerPoint</vt:lpstr>
      <vt:lpstr>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en Ciberseguridad - Universidad Católica de Murcia en colaboración con Telefónica e Eleven Paths 8va Edición.</dc:title>
  <dc:creator>Jim Cárdenas</dc:creator>
  <cp:lastModifiedBy>Jim Cárdenas</cp:lastModifiedBy>
  <cp:revision>2</cp:revision>
  <dcterms:created xsi:type="dcterms:W3CDTF">2022-04-15T21:01:34Z</dcterms:created>
  <dcterms:modified xsi:type="dcterms:W3CDTF">2022-04-15T22:11:48Z</dcterms:modified>
</cp:coreProperties>
</file>